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FA0F-667E-4594-A36E-1AA405EF6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ED98-01B6-43C5-B39E-643BB0CE7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audio" Target="../media/audio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gif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2.bin"/><Relationship Id="rId5" Type="http://schemas.openxmlformats.org/officeDocument/2006/relationships/image" Target="../media/image6.jpeg"/><Relationship Id="rId4" Type="http://schemas.openxmlformats.org/officeDocument/2006/relationships/audio" Target="../media/audio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audio" Target="../media/audio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4031679" cy="1773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Викторина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2205038"/>
            <a:ext cx="442798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</a:t>
            </a:r>
            <a:b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правилам пожарной безопасности</a:t>
            </a:r>
          </a:p>
        </p:txBody>
      </p:sp>
      <p:pic>
        <p:nvPicPr>
          <p:cNvPr id="2052" name="Picture 12" descr="img076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4355976" y="1628219"/>
            <a:ext cx="4214091" cy="486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3" descr="anim05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581525"/>
            <a:ext cx="172878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18"/>
          <p:cNvSpPr>
            <a:spLocks noChangeArrowheads="1"/>
          </p:cNvSpPr>
          <p:nvPr/>
        </p:nvSpPr>
        <p:spPr bwMode="auto">
          <a:xfrm>
            <a:off x="2268538" y="188913"/>
            <a:ext cx="50403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endParaRPr lang="ru-RU" sz="2400" b="1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2056" name="Rectangle 19"/>
          <p:cNvSpPr>
            <a:spLocks noChangeArrowheads="1"/>
          </p:cNvSpPr>
          <p:nvPr/>
        </p:nvSpPr>
        <p:spPr bwMode="auto">
          <a:xfrm>
            <a:off x="1116013" y="6208713"/>
            <a:ext cx="29797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</a:pPr>
            <a:endParaRPr lang="ru-RU" sz="12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79388" y="0"/>
            <a:ext cx="8964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8. Почему, покидая помещение в случае пожара, нужно передвигаться ползком?</a:t>
            </a:r>
          </a:p>
        </p:txBody>
      </p:sp>
      <p:sp>
        <p:nvSpPr>
          <p:cNvPr id="11267" name="Oval 3" descr="Полотно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395288" y="1700213"/>
            <a:ext cx="719137" cy="503237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1</a:t>
            </a:r>
          </a:p>
        </p:txBody>
      </p:sp>
      <p:sp>
        <p:nvSpPr>
          <p:cNvPr id="11268" name="Oval 4" descr="Полотно">
            <a:hlinkClick r:id="" action="ppaction://noaction" highlightClick="1">
              <a:snd r:embed="rId4" name="explode.wav"/>
            </a:hlinkClick>
          </p:cNvPr>
          <p:cNvSpPr>
            <a:spLocks noChangeArrowheads="1"/>
          </p:cNvSpPr>
          <p:nvPr/>
        </p:nvSpPr>
        <p:spPr bwMode="auto">
          <a:xfrm>
            <a:off x="395288" y="3213100"/>
            <a:ext cx="719137" cy="5048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2</a:t>
            </a:r>
          </a:p>
        </p:txBody>
      </p:sp>
      <p:sp>
        <p:nvSpPr>
          <p:cNvPr id="11269" name="Oval 6" descr="Полотно">
            <a:hlinkClick r:id="" action="ppaction://noaction" highlightClick="1">
              <a:snd r:embed="rId4" name="explode.wav"/>
            </a:hlinkClick>
          </p:cNvPr>
          <p:cNvSpPr>
            <a:spLocks noChangeArrowheads="1"/>
          </p:cNvSpPr>
          <p:nvPr/>
        </p:nvSpPr>
        <p:spPr bwMode="auto">
          <a:xfrm>
            <a:off x="323850" y="4652963"/>
            <a:ext cx="719138" cy="5048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3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1187450" y="1412875"/>
            <a:ext cx="7343775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Times New Roman" pitchFamily="18" charset="0"/>
              </a:rPr>
              <a:t>у пола меньше дыма </a:t>
            </a:r>
            <a:endParaRPr lang="ru-RU">
              <a:latin typeface="Times New Roman" pitchFamily="18" charset="0"/>
            </a:endParaRPr>
          </a:p>
          <a:p>
            <a:endParaRPr lang="ru-RU" sz="4800">
              <a:latin typeface="Times New Roman" pitchFamily="18" charset="0"/>
            </a:endParaRPr>
          </a:p>
          <a:p>
            <a:r>
              <a:rPr lang="ru-RU" sz="4800">
                <a:latin typeface="Times New Roman" pitchFamily="18" charset="0"/>
              </a:rPr>
              <a:t>у пола низкая температура</a:t>
            </a:r>
            <a:endParaRPr lang="ru-RU"/>
          </a:p>
          <a:p>
            <a:r>
              <a:rPr lang="ru-RU" sz="4800">
                <a:latin typeface="Times New Roman" pitchFamily="18" charset="0"/>
              </a:rPr>
              <a:t> </a:t>
            </a:r>
          </a:p>
          <a:p>
            <a:r>
              <a:rPr lang="ru-RU" sz="4800">
                <a:latin typeface="Times New Roman" pitchFamily="18" charset="0"/>
              </a:rPr>
              <a:t>из осторожности,</a:t>
            </a:r>
          </a:p>
          <a:p>
            <a:r>
              <a:rPr lang="ru-RU" sz="4800">
                <a:latin typeface="Times New Roman" pitchFamily="18" charset="0"/>
              </a:rPr>
              <a:t>чтобы не упасть</a:t>
            </a: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272" name="Picture 10" descr="5dacfd824d63b97e31b59394d030c46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4221163"/>
            <a:ext cx="17113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15"/>
          <p:cNvSpPr txBox="1">
            <a:spLocks noChangeArrowheads="1"/>
          </p:cNvSpPr>
          <p:nvPr/>
        </p:nvSpPr>
        <p:spPr bwMode="auto">
          <a:xfrm>
            <a:off x="7019925" y="378936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11274" name="Text Box 17"/>
          <p:cNvSpPr txBox="1">
            <a:spLocks noChangeArrowheads="1"/>
          </p:cNvSpPr>
          <p:nvPr/>
        </p:nvSpPr>
        <p:spPr bwMode="auto">
          <a:xfrm>
            <a:off x="7667625" y="3500438"/>
            <a:ext cx="576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6000" b="1">
                <a:solidFill>
                  <a:srgbClr val="990033"/>
                </a:solidFill>
                <a:latin typeface="Times New Roman" pitchFamily="18" charset="0"/>
              </a:rPr>
              <a:t>?</a:t>
            </a:r>
            <a:endParaRPr lang="ru-RU" sz="6000" b="1">
              <a:solidFill>
                <a:srgbClr val="990033"/>
              </a:solidFill>
              <a:latin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0" y="0"/>
            <a:ext cx="8964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11. Выбери правильный ответ</a:t>
            </a:r>
          </a:p>
        </p:txBody>
      </p:sp>
      <p:sp>
        <p:nvSpPr>
          <p:cNvPr id="12291" name="Oval 4" descr="Полотно">
            <a:hlinkClick r:id="" action="ppaction://noaction" highlightClick="1">
              <a:snd r:embed="rId2" name="explode.wav"/>
            </a:hlinkClick>
          </p:cNvPr>
          <p:cNvSpPr>
            <a:spLocks noChangeArrowheads="1"/>
          </p:cNvSpPr>
          <p:nvPr/>
        </p:nvSpPr>
        <p:spPr bwMode="auto">
          <a:xfrm>
            <a:off x="0" y="1557338"/>
            <a:ext cx="719138" cy="5048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1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684213" y="1196975"/>
            <a:ext cx="86407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</a:rPr>
              <a:t>спичками можно играть, </a:t>
            </a:r>
          </a:p>
          <a:p>
            <a:r>
              <a:rPr lang="ru-RU" sz="5400">
                <a:latin typeface="Times New Roman" pitchFamily="18" charset="0"/>
              </a:rPr>
              <a:t>не зажигая их </a:t>
            </a:r>
            <a:endParaRPr lang="ru-RU" sz="2000">
              <a:latin typeface="Times New Roman" pitchFamily="18" charset="0"/>
            </a:endParaRPr>
          </a:p>
          <a:p>
            <a:endParaRPr lang="ru-RU" sz="2000">
              <a:latin typeface="Times New Roman" pitchFamily="18" charset="0"/>
            </a:endParaRPr>
          </a:p>
          <a:p>
            <a:r>
              <a:rPr lang="ru-RU" sz="5400">
                <a:latin typeface="Times New Roman" pitchFamily="18" charset="0"/>
              </a:rPr>
              <a:t>спички можно использовать, как счётные палочки </a:t>
            </a:r>
            <a:endParaRPr lang="ru-RU" sz="20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r>
              <a:rPr lang="ru-RU" sz="5400">
                <a:latin typeface="Times New Roman" pitchFamily="18" charset="0"/>
              </a:rPr>
              <a:t>спички детям брать нельзя	</a:t>
            </a:r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</p:txBody>
      </p:sp>
      <p:sp>
        <p:nvSpPr>
          <p:cNvPr id="12293" name="Oval 6" descr="Полотно">
            <a:hlinkClick r:id="" action="ppaction://noaction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0" y="5229225"/>
            <a:ext cx="719138" cy="503238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3</a:t>
            </a:r>
          </a:p>
        </p:txBody>
      </p:sp>
      <p:sp>
        <p:nvSpPr>
          <p:cNvPr id="12294" name="Oval 10" descr="Полотно">
            <a:hlinkClick r:id="" action="ppaction://noaction" highlightClick="1">
              <a:snd r:embed="rId2" name="explode.wav"/>
            </a:hlinkClick>
          </p:cNvPr>
          <p:cNvSpPr>
            <a:spLocks noChangeArrowheads="1"/>
          </p:cNvSpPr>
          <p:nvPr/>
        </p:nvSpPr>
        <p:spPr bwMode="auto">
          <a:xfrm>
            <a:off x="0" y="3429000"/>
            <a:ext cx="719138" cy="5048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2</a:t>
            </a:r>
          </a:p>
        </p:txBody>
      </p:sp>
      <p:pic>
        <p:nvPicPr>
          <p:cNvPr id="12295" name="Picture 13" descr="Копия img3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5088" y="476250"/>
            <a:ext cx="1458912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79388" y="0"/>
            <a:ext cx="8964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13. Что стало причиной пожара в стихотворении «Кошкин дом»</a:t>
            </a:r>
          </a:p>
        </p:txBody>
      </p:sp>
      <p:sp>
        <p:nvSpPr>
          <p:cNvPr id="13315" name="Oval 3" descr="Полотно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285750" y="3071813"/>
            <a:ext cx="719138" cy="503237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2</a:t>
            </a:r>
          </a:p>
        </p:txBody>
      </p:sp>
      <p:sp>
        <p:nvSpPr>
          <p:cNvPr id="13316" name="Oval 4" descr="Полотно">
            <a:hlinkClick r:id="" action="ppaction://noaction" highlightClick="1">
              <a:snd r:embed="rId4" name="explode.wav"/>
            </a:hlinkClick>
          </p:cNvPr>
          <p:cNvSpPr>
            <a:spLocks noChangeArrowheads="1"/>
          </p:cNvSpPr>
          <p:nvPr/>
        </p:nvSpPr>
        <p:spPr bwMode="auto">
          <a:xfrm>
            <a:off x="285750" y="1643063"/>
            <a:ext cx="719138" cy="5048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1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143000" y="1428750"/>
            <a:ext cx="75612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Times New Roman" pitchFamily="18" charset="0"/>
              </a:rPr>
              <a:t>оставили включенный утюг</a:t>
            </a:r>
            <a:r>
              <a:rPr lang="ru-RU" sz="800">
                <a:latin typeface="Times New Roman" pitchFamily="18" charset="0"/>
              </a:rPr>
              <a:t> </a:t>
            </a:r>
          </a:p>
          <a:p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r>
              <a:rPr lang="ru-RU" sz="4800">
                <a:latin typeface="Times New Roman" pitchFamily="18" charset="0"/>
              </a:rPr>
              <a:t>уголёк, выпавший из печки</a:t>
            </a:r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r>
              <a:rPr lang="ru-RU" sz="4800">
                <a:latin typeface="Times New Roman" pitchFamily="18" charset="0"/>
              </a:rPr>
              <a:t>разлили масло</a:t>
            </a:r>
          </a:p>
        </p:txBody>
      </p:sp>
      <p:sp>
        <p:nvSpPr>
          <p:cNvPr id="13318" name="Oval 10" descr="Полотно">
            <a:hlinkClick r:id="" action="ppaction://noaction" highlightClick="1">
              <a:snd r:embed="rId4" name="explode.wav"/>
            </a:hlinkClick>
          </p:cNvPr>
          <p:cNvSpPr>
            <a:spLocks noChangeArrowheads="1"/>
          </p:cNvSpPr>
          <p:nvPr/>
        </p:nvSpPr>
        <p:spPr bwMode="auto">
          <a:xfrm>
            <a:off x="285750" y="4286250"/>
            <a:ext cx="719138" cy="5048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3</a:t>
            </a:r>
          </a:p>
        </p:txBody>
      </p:sp>
      <p:pic>
        <p:nvPicPr>
          <p:cNvPr id="1331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735400"/>
            <a:ext cx="14382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0864" y="3529681"/>
            <a:ext cx="3131840" cy="32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3" descr="anim05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38348">
            <a:off x="6850063" y="5249863"/>
            <a:ext cx="665162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3" descr="anim05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626617">
            <a:off x="7604125" y="3810000"/>
            <a:ext cx="6032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3" descr="anim05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95961">
            <a:off x="7858125" y="5357813"/>
            <a:ext cx="5842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7200"/>
            <a:ext cx="28352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7" name="AutoShape 19"/>
          <p:cNvSpPr>
            <a:spLocks noChangeArrowheads="1"/>
          </p:cNvSpPr>
          <p:nvPr/>
        </p:nvSpPr>
        <p:spPr bwMode="auto">
          <a:xfrm rot="5400000">
            <a:off x="3378994" y="1092994"/>
            <a:ext cx="5229225" cy="6300787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marL="342900" indent="-342900" algn="ctr"/>
            <a:r>
              <a:rPr lang="ru-RU" sz="2800" b="1" i="1">
                <a:solidFill>
                  <a:srgbClr val="9900CC"/>
                </a:solidFill>
                <a:latin typeface="Times New Roman" pitchFamily="18" charset="0"/>
              </a:rPr>
              <a:t>Ты должен:</a:t>
            </a:r>
            <a:endParaRPr lang="ru-RU" sz="800" b="1">
              <a:solidFill>
                <a:srgbClr val="006600"/>
              </a:solidFill>
              <a:latin typeface="Times New Roman" pitchFamily="18" charset="0"/>
            </a:endParaRPr>
          </a:p>
          <a:p>
            <a:pPr marL="342900" indent="-342900" algn="ctr"/>
            <a:endParaRPr lang="ru-RU" sz="800" b="1">
              <a:solidFill>
                <a:srgbClr val="006600"/>
              </a:solidFill>
              <a:latin typeface="Times New Roman" pitchFamily="18" charset="0"/>
            </a:endParaRPr>
          </a:p>
          <a:p>
            <a:pPr marL="342900" indent="-342900" algn="ctr">
              <a:buFontTx/>
              <a:buAutoNum type="arabicPeriod"/>
            </a:pPr>
            <a:r>
              <a:rPr lang="ru-RU" sz="2400">
                <a:solidFill>
                  <a:srgbClr val="006600"/>
                </a:solidFill>
                <a:latin typeface="Times New Roman" pitchFamily="18" charset="0"/>
              </a:rPr>
              <a:t>Внимательно прочитать вопрос, </a:t>
            </a:r>
          </a:p>
          <a:p>
            <a:pPr marL="342900" indent="-342900" algn="ctr"/>
            <a:r>
              <a:rPr lang="ru-RU" sz="2400">
                <a:solidFill>
                  <a:srgbClr val="006600"/>
                </a:solidFill>
                <a:latin typeface="Times New Roman" pitchFamily="18" charset="0"/>
              </a:rPr>
              <a:t>или прочитает взрослый.</a:t>
            </a:r>
          </a:p>
          <a:p>
            <a:pPr marL="342900" indent="-342900" algn="ctr"/>
            <a:r>
              <a:rPr lang="ru-RU" sz="2400">
                <a:solidFill>
                  <a:srgbClr val="006600"/>
                </a:solidFill>
                <a:latin typeface="Times New Roman" pitchFamily="18" charset="0"/>
              </a:rPr>
              <a:t>2. Выбрать правильный ответ.</a:t>
            </a:r>
          </a:p>
          <a:p>
            <a:pPr marL="342900" indent="-342900" algn="ctr"/>
            <a:r>
              <a:rPr lang="ru-RU" sz="2400">
                <a:solidFill>
                  <a:srgbClr val="006600"/>
                </a:solidFill>
                <a:latin typeface="Times New Roman" pitchFamily="18" charset="0"/>
              </a:rPr>
              <a:t>3. Нажать на кнопку номера </a:t>
            </a:r>
          </a:p>
          <a:p>
            <a:pPr marL="342900" indent="-342900" algn="ctr"/>
            <a:r>
              <a:rPr lang="ru-RU" sz="2400">
                <a:solidFill>
                  <a:srgbClr val="006600"/>
                </a:solidFill>
                <a:latin typeface="Times New Roman" pitchFamily="18" charset="0"/>
              </a:rPr>
              <a:t>с верным вариантом ответа.</a:t>
            </a:r>
            <a:endParaRPr lang="ru-RU" sz="800">
              <a:solidFill>
                <a:srgbClr val="006600"/>
              </a:solidFill>
              <a:latin typeface="Times New Roman" pitchFamily="18" charset="0"/>
            </a:endParaRPr>
          </a:p>
          <a:p>
            <a:pPr marL="342900" indent="-342900" algn="ctr"/>
            <a:r>
              <a:rPr lang="ru-RU" sz="2000">
                <a:solidFill>
                  <a:srgbClr val="0000CC"/>
                </a:solidFill>
                <a:latin typeface="Times New Roman" pitchFamily="18" charset="0"/>
              </a:rPr>
              <a:t>Если ответ правильный, ты услышишь</a:t>
            </a:r>
          </a:p>
          <a:p>
            <a:pPr marL="342900" indent="-342900" algn="ctr"/>
            <a:r>
              <a:rPr lang="ru-RU" sz="2000">
                <a:solidFill>
                  <a:srgbClr val="0000CC"/>
                </a:solidFill>
                <a:latin typeface="Times New Roman" pitchFamily="18" charset="0"/>
              </a:rPr>
              <a:t> аплодисменты в свою честь, </a:t>
            </a:r>
          </a:p>
          <a:p>
            <a:pPr marL="342900" indent="-342900" algn="ctr"/>
            <a:r>
              <a:rPr lang="ru-RU" sz="2000">
                <a:solidFill>
                  <a:srgbClr val="0000CC"/>
                </a:solidFill>
                <a:latin typeface="Times New Roman" pitchFamily="18" charset="0"/>
              </a:rPr>
              <a:t>а если ты ошибся, просто </a:t>
            </a:r>
          </a:p>
          <a:p>
            <a:pPr marL="342900" indent="-342900" algn="ctr"/>
            <a:r>
              <a:rPr lang="ru-RU" sz="2000">
                <a:solidFill>
                  <a:srgbClr val="0000CC"/>
                </a:solidFill>
                <a:latin typeface="Times New Roman" pitchFamily="18" charset="0"/>
              </a:rPr>
              <a:t>постарайся запомнить правильный ответ.</a:t>
            </a:r>
            <a:endParaRPr lang="ru-RU" sz="800">
              <a:solidFill>
                <a:srgbClr val="0000CC"/>
              </a:solidFill>
              <a:latin typeface="Times New Roman" pitchFamily="18" charset="0"/>
            </a:endParaRPr>
          </a:p>
          <a:p>
            <a:pPr marL="342900" indent="-342900" algn="ctr"/>
            <a:r>
              <a:rPr lang="ru-RU" sz="2400">
                <a:solidFill>
                  <a:srgbClr val="006600"/>
                </a:solidFill>
                <a:latin typeface="Times New Roman" pitchFamily="18" charset="0"/>
              </a:rPr>
              <a:t>4. Чтобы перейти к следующему</a:t>
            </a:r>
          </a:p>
          <a:p>
            <a:pPr marL="342900" indent="-342900" algn="ctr"/>
            <a:r>
              <a:rPr lang="ru-RU" sz="2400">
                <a:solidFill>
                  <a:srgbClr val="006600"/>
                </a:solidFill>
                <a:latin typeface="Times New Roman" pitchFamily="18" charset="0"/>
              </a:rPr>
              <a:t> вопросу, щелкни в любом </a:t>
            </a:r>
          </a:p>
          <a:p>
            <a:pPr marL="342900" indent="-342900" algn="ctr"/>
            <a:r>
              <a:rPr lang="ru-RU" sz="2400">
                <a:solidFill>
                  <a:srgbClr val="006600"/>
                </a:solidFill>
                <a:latin typeface="Times New Roman" pitchFamily="18" charset="0"/>
              </a:rPr>
              <a:t>месте страницы.</a:t>
            </a:r>
          </a:p>
          <a:p>
            <a:pPr marL="342900" indent="-342900" algn="ctr"/>
            <a:r>
              <a:rPr lang="ru-RU" sz="2800">
                <a:solidFill>
                  <a:srgbClr val="FF0000"/>
                </a:solidFill>
                <a:latin typeface="Times New Roman" pitchFamily="18" charset="0"/>
              </a:rPr>
              <a:t>Желаю удачи!</a:t>
            </a:r>
            <a:endParaRPr lang="ru-RU" sz="80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/>
            <a:endParaRPr lang="ru-RU" sz="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3268" name="AutoShape 20"/>
          <p:cNvSpPr>
            <a:spLocks noChangeArrowheads="1"/>
          </p:cNvSpPr>
          <p:nvPr/>
        </p:nvSpPr>
        <p:spPr bwMode="auto">
          <a:xfrm>
            <a:off x="179388" y="0"/>
            <a:ext cx="8497887" cy="1628775"/>
          </a:xfrm>
          <a:prstGeom prst="cloudCallout">
            <a:avLst>
              <a:gd name="adj1" fmla="val -27713"/>
              <a:gd name="adj2" fmla="val 155167"/>
            </a:avLst>
          </a:prstGeom>
          <a:solidFill>
            <a:srgbClr val="CCFFFF"/>
          </a:solidFill>
          <a:ln w="12700">
            <a:solidFill>
              <a:srgbClr val="000080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Дорогой друг! </a:t>
            </a:r>
          </a:p>
          <a:p>
            <a:pPr algn="ctr">
              <a:defRPr/>
            </a:pPr>
            <a:r>
              <a:rPr lang="ru-RU" sz="2000" b="1">
                <a:solidFill>
                  <a:srgbClr val="0000CC"/>
                </a:solidFill>
              </a:rPr>
              <a:t>Предлагаю тебе проверить свои знания </a:t>
            </a:r>
          </a:p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</a:rPr>
              <a:t>по правилам пожарной безопасности </a:t>
            </a:r>
          </a:p>
          <a:p>
            <a:pPr algn="ctr">
              <a:defRPr/>
            </a:pPr>
            <a:r>
              <a:rPr lang="ru-RU" sz="2000" b="1">
                <a:solidFill>
                  <a:srgbClr val="0000CC"/>
                </a:solidFill>
              </a:rPr>
              <a:t>и принять участие в викторине. </a:t>
            </a:r>
            <a:endParaRPr lang="ru-RU" sz="20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7" grpId="0" animBg="1"/>
      <p:bldP spid="532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</a:rPr>
              <a:t>1. Выбери пожарную машину</a:t>
            </a:r>
          </a:p>
        </p:txBody>
      </p:sp>
      <p:pic>
        <p:nvPicPr>
          <p:cNvPr id="4099" name="Picture 8" descr="Копия img37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475" y="4076700"/>
            <a:ext cx="3848100" cy="2187575"/>
          </a:xfrm>
        </p:spPr>
      </p:pic>
      <p:pic>
        <p:nvPicPr>
          <p:cNvPr id="4100" name="Picture 9" descr="Копия img37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8038" y="1196975"/>
            <a:ext cx="4038600" cy="2106613"/>
          </a:xfrm>
        </p:spPr>
      </p:pic>
      <p:sp>
        <p:nvSpPr>
          <p:cNvPr id="4101" name="Oval 10" descr="Полотно">
            <a:hlinkClick r:id="" action="ppaction://noaction" highlightClick="1">
              <a:snd r:embed="rId4" name="explode.wav"/>
            </a:hlinkClick>
          </p:cNvPr>
          <p:cNvSpPr>
            <a:spLocks noChangeArrowheads="1"/>
          </p:cNvSpPr>
          <p:nvPr/>
        </p:nvSpPr>
        <p:spPr bwMode="auto">
          <a:xfrm>
            <a:off x="1763713" y="2205038"/>
            <a:ext cx="647700" cy="449262"/>
          </a:xfrm>
          <a:prstGeom prst="ellipse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1</a:t>
            </a:r>
          </a:p>
        </p:txBody>
      </p:sp>
      <p:sp>
        <p:nvSpPr>
          <p:cNvPr id="4102" name="Oval 11" descr="Полотно">
            <a:hlinkClick r:id="" action="ppaction://noaction" highlightClick="1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1692275" y="5084763"/>
            <a:ext cx="647700" cy="498475"/>
          </a:xfrm>
          <a:prstGeom prst="ellipse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9388" y="0"/>
            <a:ext cx="8964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1. Выбери предметы с которыми можно играть безопасно?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2339975" y="1844675"/>
            <a:ext cx="4484688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</a:rPr>
              <a:t>спички</a:t>
            </a:r>
            <a:endParaRPr lang="ru-RU" sz="800">
              <a:latin typeface="Times New Roman" pitchFamily="18" charset="0"/>
            </a:endParaRPr>
          </a:p>
          <a:p>
            <a:endParaRPr lang="ru-RU" sz="2000">
              <a:latin typeface="Times New Roman" pitchFamily="18" charset="0"/>
            </a:endParaRPr>
          </a:p>
          <a:p>
            <a:r>
              <a:rPr lang="ru-RU" sz="5400">
                <a:latin typeface="Times New Roman" pitchFamily="18" charset="0"/>
              </a:rPr>
              <a:t>мяч </a:t>
            </a:r>
          </a:p>
          <a:p>
            <a:endParaRPr lang="ru-RU" sz="2000" i="1">
              <a:latin typeface="Times New Roman" pitchFamily="18" charset="0"/>
            </a:endParaRPr>
          </a:p>
          <a:p>
            <a:r>
              <a:rPr lang="ru-RU" sz="5400">
                <a:latin typeface="Times New Roman" pitchFamily="18" charset="0"/>
              </a:rPr>
              <a:t>зажигалка</a:t>
            </a:r>
            <a:endParaRPr lang="ru-RU" sz="2000">
              <a:latin typeface="Times New Roman" pitchFamily="18" charset="0"/>
            </a:endParaRPr>
          </a:p>
          <a:p>
            <a:endParaRPr lang="ru-RU" sz="2000">
              <a:latin typeface="Times New Roman" pitchFamily="18" charset="0"/>
            </a:endParaRPr>
          </a:p>
          <a:p>
            <a:r>
              <a:rPr lang="ru-RU" sz="5400">
                <a:latin typeface="Times New Roman" pitchFamily="18" charset="0"/>
              </a:rPr>
              <a:t>игрушка</a:t>
            </a:r>
          </a:p>
        </p:txBody>
      </p:sp>
      <p:sp>
        <p:nvSpPr>
          <p:cNvPr id="5124" name="Oval 7" descr="Полотно">
            <a:hlinkClick r:id="" action="ppaction://noaction" highlightClick="1">
              <a:snd r:embed="rId2" name="explode.wav"/>
            </a:hlinkClick>
          </p:cNvPr>
          <p:cNvSpPr>
            <a:spLocks noChangeArrowheads="1"/>
          </p:cNvSpPr>
          <p:nvPr/>
        </p:nvSpPr>
        <p:spPr bwMode="auto">
          <a:xfrm>
            <a:off x="1331913" y="4365625"/>
            <a:ext cx="647700" cy="431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3</a:t>
            </a:r>
          </a:p>
        </p:txBody>
      </p:sp>
      <p:sp>
        <p:nvSpPr>
          <p:cNvPr id="5125" name="Oval 8" descr="Полотно">
            <a:hlinkClick r:id="" action="ppaction://noaction" highlightClick="1">
              <a:snd r:embed="rId2" name="explode.wav"/>
            </a:hlinkClick>
          </p:cNvPr>
          <p:cNvSpPr>
            <a:spLocks noChangeArrowheads="1"/>
          </p:cNvSpPr>
          <p:nvPr/>
        </p:nvSpPr>
        <p:spPr bwMode="auto">
          <a:xfrm>
            <a:off x="1331913" y="2133600"/>
            <a:ext cx="647700" cy="449263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1</a:t>
            </a:r>
          </a:p>
        </p:txBody>
      </p:sp>
      <p:sp>
        <p:nvSpPr>
          <p:cNvPr id="5126" name="Oval 9" descr="Полотно">
            <a:hlinkClick r:id="" action="ppaction://noaction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1331913" y="3213100"/>
            <a:ext cx="647700" cy="49847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2</a:t>
            </a:r>
          </a:p>
        </p:txBody>
      </p:sp>
      <p:pic>
        <p:nvPicPr>
          <p:cNvPr id="5127" name="Picture 14" descr="B_BEAC~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2924175"/>
            <a:ext cx="1249363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5" descr="Копия img37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1700213"/>
            <a:ext cx="1655762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6" descr="Копия (3) img37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3644900"/>
            <a:ext cx="102076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7" descr="A_PAND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5013325"/>
            <a:ext cx="1033462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Oval 18" descr="Полотно">
            <a:hlinkClick r:id="" action="ppaction://noaction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1331913" y="5516563"/>
            <a:ext cx="647700" cy="49847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9388" y="0"/>
            <a:ext cx="8964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2. Какие предметы могут привести </a:t>
            </a:r>
          </a:p>
          <a:p>
            <a:pPr marL="342900" indent="-342900" algn="ctr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 пожару?</a:t>
            </a:r>
          </a:p>
        </p:txBody>
      </p:sp>
      <p:sp>
        <p:nvSpPr>
          <p:cNvPr id="6147" name="Oval 16" descr="Полотно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611188" y="3284538"/>
            <a:ext cx="719137" cy="503237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2</a:t>
            </a:r>
          </a:p>
        </p:txBody>
      </p:sp>
      <p:sp>
        <p:nvSpPr>
          <p:cNvPr id="6148" name="Oval 18" descr="Полотно">
            <a:hlinkClick r:id="" action="ppaction://noaction" highlightClick="1">
              <a:snd r:embed="rId4" name="explode.wav"/>
            </a:hlinkClick>
          </p:cNvPr>
          <p:cNvSpPr>
            <a:spLocks noChangeArrowheads="1"/>
          </p:cNvSpPr>
          <p:nvPr/>
        </p:nvSpPr>
        <p:spPr bwMode="auto">
          <a:xfrm>
            <a:off x="611188" y="5516563"/>
            <a:ext cx="719137" cy="5048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4</a:t>
            </a:r>
          </a:p>
        </p:txBody>
      </p:sp>
      <p:pic>
        <p:nvPicPr>
          <p:cNvPr id="6149" name="Picture 20" descr="Копия img3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2565400"/>
            <a:ext cx="1935162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1" descr="img3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1671638"/>
            <a:ext cx="15843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2" descr="img37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3933825"/>
            <a:ext cx="15128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24"/>
          <p:cNvSpPr txBox="1">
            <a:spLocks noChangeArrowheads="1"/>
          </p:cNvSpPr>
          <p:nvPr/>
        </p:nvSpPr>
        <p:spPr bwMode="auto">
          <a:xfrm>
            <a:off x="1476375" y="1844675"/>
            <a:ext cx="41751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</a:rPr>
              <a:t>утюг</a:t>
            </a:r>
            <a:endParaRPr lang="ru-RU" sz="800">
              <a:latin typeface="Times New Roman" pitchFamily="18" charset="0"/>
            </a:endParaRPr>
          </a:p>
          <a:p>
            <a:endParaRPr lang="ru-RU" sz="2000">
              <a:latin typeface="Times New Roman" pitchFamily="18" charset="0"/>
            </a:endParaRPr>
          </a:p>
          <a:p>
            <a:r>
              <a:rPr lang="ru-RU" sz="5400">
                <a:latin typeface="Times New Roman" pitchFamily="18" charset="0"/>
              </a:rPr>
              <a:t>электроплита </a:t>
            </a:r>
          </a:p>
          <a:p>
            <a:endParaRPr lang="ru-RU" sz="2000" i="1">
              <a:latin typeface="Times New Roman" pitchFamily="18" charset="0"/>
            </a:endParaRPr>
          </a:p>
          <a:p>
            <a:r>
              <a:rPr lang="ru-RU" sz="5400">
                <a:latin typeface="Times New Roman" pitchFamily="18" charset="0"/>
              </a:rPr>
              <a:t>подушка</a:t>
            </a:r>
            <a:endParaRPr lang="ru-RU" sz="2000">
              <a:latin typeface="Times New Roman" pitchFamily="18" charset="0"/>
            </a:endParaRPr>
          </a:p>
          <a:p>
            <a:endParaRPr lang="ru-RU" sz="2000">
              <a:latin typeface="Times New Roman" pitchFamily="18" charset="0"/>
            </a:endParaRPr>
          </a:p>
          <a:p>
            <a:r>
              <a:rPr lang="ru-RU" sz="5400">
                <a:latin typeface="Times New Roman" pitchFamily="18" charset="0"/>
              </a:rPr>
              <a:t>карандаш</a:t>
            </a:r>
          </a:p>
        </p:txBody>
      </p:sp>
      <p:sp>
        <p:nvSpPr>
          <p:cNvPr id="6153" name="Oval 25" descr="Полотно">
            <a:hlinkClick r:id="" action="ppaction://noaction" highlightClick="1">
              <a:snd r:embed="rId4" name="explode.wav"/>
            </a:hlinkClick>
          </p:cNvPr>
          <p:cNvSpPr>
            <a:spLocks noChangeArrowheads="1"/>
          </p:cNvSpPr>
          <p:nvPr/>
        </p:nvSpPr>
        <p:spPr bwMode="auto">
          <a:xfrm>
            <a:off x="611188" y="4365625"/>
            <a:ext cx="719137" cy="503238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3</a:t>
            </a:r>
          </a:p>
        </p:txBody>
      </p:sp>
      <p:sp>
        <p:nvSpPr>
          <p:cNvPr id="6154" name="Oval 26" descr="Полотно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4213" y="2133600"/>
            <a:ext cx="719137" cy="503238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1</a:t>
            </a:r>
          </a:p>
        </p:txBody>
      </p:sp>
      <p:pic>
        <p:nvPicPr>
          <p:cNvPr id="6155" name="Picture 27" descr="Копия img37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9338" y="5373688"/>
            <a:ext cx="15843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79388" y="0"/>
            <a:ext cx="8964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3. Какие из перечисленных жидкостей огнеопасны?</a:t>
            </a:r>
          </a:p>
        </p:txBody>
      </p:sp>
      <p:sp>
        <p:nvSpPr>
          <p:cNvPr id="7171" name="Oval 3" descr="Полотно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1042988" y="2420938"/>
            <a:ext cx="719137" cy="503237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1</a:t>
            </a:r>
          </a:p>
        </p:txBody>
      </p:sp>
      <p:sp>
        <p:nvSpPr>
          <p:cNvPr id="7172" name="Oval 4" descr="Полотно">
            <a:hlinkClick r:id="" action="ppaction://noaction" highlightClick="1">
              <a:snd r:embed="rId4" name="explode.wav"/>
            </a:hlinkClick>
          </p:cNvPr>
          <p:cNvSpPr>
            <a:spLocks noChangeArrowheads="1"/>
          </p:cNvSpPr>
          <p:nvPr/>
        </p:nvSpPr>
        <p:spPr bwMode="auto">
          <a:xfrm>
            <a:off x="1042988" y="3860800"/>
            <a:ext cx="719137" cy="5048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2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2195513" y="2133600"/>
            <a:ext cx="41751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</a:rPr>
              <a:t>бензин</a:t>
            </a:r>
            <a:endParaRPr lang="ru-RU" sz="20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r>
              <a:rPr lang="ru-RU" sz="5400">
                <a:latin typeface="Times New Roman" pitchFamily="18" charset="0"/>
              </a:rPr>
              <a:t>молоко</a:t>
            </a:r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r>
              <a:rPr lang="ru-RU" sz="5400">
                <a:latin typeface="Times New Roman" pitchFamily="18" charset="0"/>
              </a:rPr>
              <a:t>масло</a:t>
            </a:r>
          </a:p>
        </p:txBody>
      </p:sp>
      <p:sp>
        <p:nvSpPr>
          <p:cNvPr id="7174" name="Oval 10" descr="Полотно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1042988" y="5300663"/>
            <a:ext cx="719137" cy="503237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3</a:t>
            </a:r>
          </a:p>
        </p:txBody>
      </p:sp>
      <p:pic>
        <p:nvPicPr>
          <p:cNvPr id="7175" name="Picture 12" descr="slide0017_image0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4797425"/>
            <a:ext cx="709612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3" descr="Image12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068638"/>
            <a:ext cx="12271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4" descr="img0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989138"/>
            <a:ext cx="20161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79388" y="0"/>
            <a:ext cx="8964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4. Какие предметы при возгорании нельзя заливать водой?</a:t>
            </a:r>
          </a:p>
        </p:txBody>
      </p:sp>
      <p:sp>
        <p:nvSpPr>
          <p:cNvPr id="8195" name="Oval 3" descr="Полотно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1116013" y="3284538"/>
            <a:ext cx="719137" cy="503237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2</a:t>
            </a:r>
          </a:p>
        </p:txBody>
      </p:sp>
      <p:sp>
        <p:nvSpPr>
          <p:cNvPr id="8196" name="Oval 4" descr="Полотно">
            <a:hlinkClick r:id="" action="ppaction://noaction" highlightClick="1">
              <a:snd r:embed="rId4" name="explode.wav"/>
            </a:hlinkClick>
          </p:cNvPr>
          <p:cNvSpPr>
            <a:spLocks noChangeArrowheads="1"/>
          </p:cNvSpPr>
          <p:nvPr/>
        </p:nvSpPr>
        <p:spPr bwMode="auto">
          <a:xfrm>
            <a:off x="1116013" y="2205038"/>
            <a:ext cx="719137" cy="5048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1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339975" y="1916113"/>
            <a:ext cx="41751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</a:rPr>
              <a:t>стол</a:t>
            </a:r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r>
              <a:rPr lang="ru-RU" sz="5400">
                <a:latin typeface="Times New Roman" pitchFamily="18" charset="0"/>
              </a:rPr>
              <a:t>телевизор</a:t>
            </a:r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r>
              <a:rPr lang="ru-RU" sz="5400">
                <a:latin typeface="Times New Roman" pitchFamily="18" charset="0"/>
              </a:rPr>
              <a:t>фен 	</a:t>
            </a:r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endParaRPr lang="ru-RU" sz="800">
              <a:latin typeface="Times New Roman" pitchFamily="18" charset="0"/>
            </a:endParaRPr>
          </a:p>
          <a:p>
            <a:r>
              <a:rPr lang="ru-RU" sz="5400">
                <a:latin typeface="Times New Roman" pitchFamily="18" charset="0"/>
              </a:rPr>
              <a:t>вещи</a:t>
            </a:r>
          </a:p>
        </p:txBody>
      </p:sp>
      <p:sp>
        <p:nvSpPr>
          <p:cNvPr id="8198" name="Oval 6" descr="Полотно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1116013" y="4365625"/>
            <a:ext cx="719137" cy="503238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3</a:t>
            </a:r>
          </a:p>
        </p:txBody>
      </p:sp>
      <p:pic>
        <p:nvPicPr>
          <p:cNvPr id="8199" name="Picture 10" descr="Копия (3) img3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2781300"/>
            <a:ext cx="16557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Копия img3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1412875"/>
            <a:ext cx="1439863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2" descr="img3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4076700"/>
            <a:ext cx="14398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Oval 13" descr="Полотно">
            <a:hlinkClick r:id="" action="ppaction://noaction" highlightClick="1">
              <a:snd r:embed="rId4" name="explode.wav"/>
            </a:hlinkClick>
          </p:cNvPr>
          <p:cNvSpPr>
            <a:spLocks noChangeArrowheads="1"/>
          </p:cNvSpPr>
          <p:nvPr/>
        </p:nvSpPr>
        <p:spPr bwMode="auto">
          <a:xfrm>
            <a:off x="1116013" y="5445125"/>
            <a:ext cx="719137" cy="5048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4</a:t>
            </a:r>
          </a:p>
        </p:txBody>
      </p:sp>
      <p:pic>
        <p:nvPicPr>
          <p:cNvPr id="8203" name="Picture 14" descr="img25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6100" y="5229225"/>
            <a:ext cx="1800225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79388" y="0"/>
            <a:ext cx="8964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5. По какому номеру ты вызовешь пожарных?</a:t>
            </a:r>
          </a:p>
        </p:txBody>
      </p:sp>
      <p:sp>
        <p:nvSpPr>
          <p:cNvPr id="9219" name="Oval 3" descr="Полотно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2268538" y="2133600"/>
            <a:ext cx="719137" cy="503238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1</a:t>
            </a:r>
          </a:p>
        </p:txBody>
      </p:sp>
      <p:sp>
        <p:nvSpPr>
          <p:cNvPr id="9220" name="Oval 4" descr="Полотно">
            <a:hlinkClick r:id="" action="ppaction://noaction" highlightClick="1">
              <a:snd r:embed="rId4" name="explode.wav"/>
            </a:hlinkClick>
          </p:cNvPr>
          <p:cNvSpPr>
            <a:spLocks noChangeArrowheads="1"/>
          </p:cNvSpPr>
          <p:nvPr/>
        </p:nvSpPr>
        <p:spPr bwMode="auto">
          <a:xfrm>
            <a:off x="2268538" y="3284538"/>
            <a:ext cx="719137" cy="5048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2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635375" y="1916113"/>
            <a:ext cx="172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</a:rPr>
              <a:t>01</a:t>
            </a:r>
            <a:endParaRPr lang="ru-RU" sz="8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800" b="1">
              <a:latin typeface="Times New Roman" pitchFamily="18" charset="0"/>
            </a:endParaRPr>
          </a:p>
          <a:p>
            <a:endParaRPr lang="ru-RU" sz="800" b="1">
              <a:latin typeface="Times New Roman" pitchFamily="18" charset="0"/>
            </a:endParaRPr>
          </a:p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</a:rPr>
              <a:t>02</a:t>
            </a:r>
            <a:endParaRPr lang="ru-RU" sz="8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8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800" b="1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</a:rPr>
              <a:t>03</a:t>
            </a:r>
            <a:endParaRPr lang="ru-RU" sz="8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800" b="1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800" b="1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ru-RU" sz="5400" b="1">
                <a:solidFill>
                  <a:srgbClr val="FF0000"/>
                </a:solidFill>
                <a:latin typeface="Times New Roman" pitchFamily="18" charset="0"/>
              </a:rPr>
              <a:t>04</a:t>
            </a:r>
          </a:p>
        </p:txBody>
      </p:sp>
      <p:sp>
        <p:nvSpPr>
          <p:cNvPr id="9222" name="Oval 12" descr="Полотно">
            <a:hlinkClick r:id="" action="ppaction://noaction" highlightClick="1">
              <a:snd r:embed="rId4" name="explode.wav"/>
            </a:hlinkClick>
          </p:cNvPr>
          <p:cNvSpPr>
            <a:spLocks noChangeArrowheads="1"/>
          </p:cNvSpPr>
          <p:nvPr/>
        </p:nvSpPr>
        <p:spPr bwMode="auto">
          <a:xfrm>
            <a:off x="2268538" y="4292600"/>
            <a:ext cx="719137" cy="5048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3</a:t>
            </a:r>
          </a:p>
        </p:txBody>
      </p:sp>
      <p:sp>
        <p:nvSpPr>
          <p:cNvPr id="9223" name="Oval 13" descr="Полотно">
            <a:hlinkClick r:id="" action="ppaction://noaction" highlightClick="1">
              <a:snd r:embed="rId4" name="explode.wav"/>
            </a:hlinkClick>
          </p:cNvPr>
          <p:cNvSpPr>
            <a:spLocks noChangeArrowheads="1"/>
          </p:cNvSpPr>
          <p:nvPr/>
        </p:nvSpPr>
        <p:spPr bwMode="auto">
          <a:xfrm>
            <a:off x="2268538" y="5373688"/>
            <a:ext cx="719137" cy="5048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4</a:t>
            </a:r>
          </a:p>
        </p:txBody>
      </p:sp>
      <p:pic>
        <p:nvPicPr>
          <p:cNvPr id="9224" name="Picture 15" descr="img2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2276475"/>
            <a:ext cx="1671638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79388" y="0"/>
            <a:ext cx="8964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6. При возникновении пожара ты наберёшь «01» и расскажешь:</a:t>
            </a:r>
          </a:p>
        </p:txBody>
      </p:sp>
      <p:sp>
        <p:nvSpPr>
          <p:cNvPr id="10243" name="Oval 3" descr="Полотно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179388" y="4581525"/>
            <a:ext cx="719137" cy="503238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3</a:t>
            </a:r>
          </a:p>
        </p:txBody>
      </p:sp>
      <p:sp>
        <p:nvSpPr>
          <p:cNvPr id="10244" name="Oval 4" descr="Полотно">
            <a:hlinkClick r:id="" action="ppaction://noaction" highlightClick="1">
              <a:snd r:embed="rId4" name="explode.wav"/>
            </a:hlinkClick>
          </p:cNvPr>
          <p:cNvSpPr>
            <a:spLocks noChangeArrowheads="1"/>
          </p:cNvSpPr>
          <p:nvPr/>
        </p:nvSpPr>
        <p:spPr bwMode="auto">
          <a:xfrm>
            <a:off x="179388" y="3141663"/>
            <a:ext cx="719137" cy="5048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2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935038" y="1341438"/>
            <a:ext cx="8208962" cy="53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Times New Roman" pitchFamily="18" charset="0"/>
              </a:rPr>
              <a:t> как тебе страшно</a:t>
            </a:r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 i="1">
              <a:latin typeface="Times New Roman" pitchFamily="18" charset="0"/>
            </a:endParaRPr>
          </a:p>
          <a:p>
            <a:r>
              <a:rPr lang="ru-RU" sz="4800">
                <a:latin typeface="Times New Roman" pitchFamily="18" charset="0"/>
              </a:rPr>
              <a:t> как начался пожар</a:t>
            </a:r>
          </a:p>
          <a:p>
            <a:endParaRPr lang="ru-RU" sz="4800">
              <a:latin typeface="Times New Roman" pitchFamily="18" charset="0"/>
            </a:endParaRPr>
          </a:p>
          <a:p>
            <a:r>
              <a:rPr lang="ru-RU" sz="4800">
                <a:latin typeface="Times New Roman" pitchFamily="18" charset="0"/>
              </a:rPr>
              <a:t> что горит, </a:t>
            </a:r>
          </a:p>
          <a:p>
            <a:r>
              <a:rPr lang="ru-RU" sz="4800">
                <a:latin typeface="Times New Roman" pitchFamily="18" charset="0"/>
              </a:rPr>
              <a:t>адрес, фамилию, </a:t>
            </a:r>
          </a:p>
          <a:p>
            <a:r>
              <a:rPr lang="ru-RU" sz="4800">
                <a:latin typeface="Times New Roman" pitchFamily="18" charset="0"/>
              </a:rPr>
              <a:t>свой телефон </a:t>
            </a:r>
          </a:p>
        </p:txBody>
      </p:sp>
      <p:sp>
        <p:nvSpPr>
          <p:cNvPr id="10246" name="Oval 9" descr="Полотно">
            <a:hlinkClick r:id="" action="ppaction://noaction" highlightClick="1">
              <a:snd r:embed="rId4" name="explode.wav"/>
            </a:hlinkClick>
          </p:cNvPr>
          <p:cNvSpPr>
            <a:spLocks noChangeArrowheads="1"/>
          </p:cNvSpPr>
          <p:nvPr/>
        </p:nvSpPr>
        <p:spPr bwMode="auto">
          <a:xfrm>
            <a:off x="179388" y="1628775"/>
            <a:ext cx="719137" cy="503238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/>
              <a:t>1</a:t>
            </a:r>
          </a:p>
        </p:txBody>
      </p:sp>
      <p:pic>
        <p:nvPicPr>
          <p:cNvPr id="10247" name="Picture 12" descr="img077"/>
          <p:cNvPicPr>
            <a:picLocks noChangeAspect="1" noChangeArrowheads="1"/>
          </p:cNvPicPr>
          <p:nvPr/>
        </p:nvPicPr>
        <p:blipFill>
          <a:blip r:embed="rId5" cstate="print">
            <a:lum bright="12000" contrast="6000"/>
          </a:blip>
          <a:srcRect/>
          <a:stretch>
            <a:fillRect/>
          </a:stretch>
        </p:blipFill>
        <p:spPr bwMode="auto">
          <a:xfrm>
            <a:off x="5580112" y="4146714"/>
            <a:ext cx="34321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297</Words>
  <Application>Microsoft Office PowerPoint</Application>
  <PresentationFormat>Экран (4:3)</PresentationFormat>
  <Paragraphs>146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Викторина</vt:lpstr>
      <vt:lpstr>Презентация PowerPoint</vt:lpstr>
      <vt:lpstr>1. Выбери пожарную машину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11</dc:creator>
  <cp:lastModifiedBy>11</cp:lastModifiedBy>
  <cp:revision>4</cp:revision>
  <dcterms:modified xsi:type="dcterms:W3CDTF">2021-07-13T08:24:38Z</dcterms:modified>
</cp:coreProperties>
</file>